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74" r:id="rId9"/>
    <p:sldId id="275" r:id="rId10"/>
    <p:sldId id="264" r:id="rId11"/>
    <p:sldId id="265" r:id="rId12"/>
    <p:sldId id="266" r:id="rId13"/>
    <p:sldId id="276" r:id="rId14"/>
    <p:sldId id="277" r:id="rId15"/>
    <p:sldId id="278" r:id="rId16"/>
    <p:sldId id="279" r:id="rId17"/>
    <p:sldId id="267"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250209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351093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43767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289983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359799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04A3BD0-5181-4444-970F-58DE84FB08E6}" type="datetimeFigureOut">
              <a:rPr lang="en-US" smtClean="0"/>
              <a:t>5/17/2018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98687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04A3BD0-5181-4444-970F-58DE84FB08E6}" type="datetimeFigureOut">
              <a:rPr lang="en-US" smtClean="0"/>
              <a:t>5/17/2018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126971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A04A3BD0-5181-4444-970F-58DE84FB08E6}" type="datetimeFigureOut">
              <a:rPr lang="en-US" smtClean="0"/>
              <a:t>5/17/2018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271913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4A3BD0-5181-4444-970F-58DE84FB08E6}" type="datetimeFigureOut">
              <a:rPr lang="en-US" smtClean="0"/>
              <a:t>5/17/2018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5199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04A3BD0-5181-4444-970F-58DE84FB08E6}" type="datetimeFigureOut">
              <a:rPr lang="en-US" smtClean="0"/>
              <a:t>5/17/2018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291268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04A3BD0-5181-4444-970F-58DE84FB08E6}" type="datetimeFigureOut">
              <a:rPr lang="en-US" smtClean="0"/>
              <a:t>5/17/2018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02A46D0-415B-476D-9F94-B75D206699CF}" type="slidenum">
              <a:rPr lang="en-US" smtClean="0"/>
              <a:t>‹#›</a:t>
            </a:fld>
            <a:endParaRPr lang="en-US"/>
          </a:p>
        </p:txBody>
      </p:sp>
    </p:spTree>
    <p:extLst>
      <p:ext uri="{BB962C8B-B14F-4D97-AF65-F5344CB8AC3E}">
        <p14:creationId xmlns:p14="http://schemas.microsoft.com/office/powerpoint/2010/main" val="47234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3BD0-5181-4444-970F-58DE84FB08E6}" type="datetimeFigureOut">
              <a:rPr lang="en-US" smtClean="0"/>
              <a:t>5/17/2018</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A46D0-415B-476D-9F94-B75D206699CF}" type="slidenum">
              <a:rPr lang="en-US" smtClean="0"/>
              <a:t>‹#›</a:t>
            </a:fld>
            <a:endParaRPr lang="en-US"/>
          </a:p>
        </p:txBody>
      </p:sp>
    </p:spTree>
    <p:extLst>
      <p:ext uri="{BB962C8B-B14F-4D97-AF65-F5344CB8AC3E}">
        <p14:creationId xmlns:p14="http://schemas.microsoft.com/office/powerpoint/2010/main" val="1178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62890" y="962025"/>
            <a:ext cx="10508673" cy="481965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Агентство </a:t>
            </a:r>
            <a:r>
              <a:rPr lang="ru-RU" b="1" dirty="0">
                <a:latin typeface="Times New Roman" panose="02020603050405020304" pitchFamily="18" charset="0"/>
                <a:cs typeface="Times New Roman" panose="02020603050405020304" pitchFamily="18" charset="0"/>
              </a:rPr>
              <a:t>по государственным закупкам</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товаров, работ и услуг при </a:t>
            </a:r>
            <a:r>
              <a:rPr lang="ru-RU" b="1" dirty="0" smtClean="0">
                <a:latin typeface="Times New Roman" panose="02020603050405020304" pitchFamily="18" charset="0"/>
                <a:cs typeface="Times New Roman" panose="02020603050405020304" pitchFamily="18" charset="0"/>
              </a:rPr>
              <a:t>Правительстве</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Республики </a:t>
            </a:r>
            <a:r>
              <a:rPr lang="ru-RU" b="1" dirty="0" smtClean="0">
                <a:latin typeface="Times New Roman" panose="02020603050405020304" pitchFamily="18" charset="0"/>
                <a:cs typeface="Times New Roman" panose="02020603050405020304" pitchFamily="18" charset="0"/>
              </a:rPr>
              <a:t>Таджикистан</a:t>
            </a:r>
            <a:br>
              <a:rPr lang="ru-RU"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1000" b="1" dirty="0" smtClean="0">
                <a:latin typeface="Times New Roman" panose="02020603050405020304" pitchFamily="18" charset="0"/>
                <a:cs typeface="Times New Roman" panose="02020603050405020304" pitchFamily="18" charset="0"/>
              </a:rPr>
              <a:t/>
            </a:r>
            <a:br>
              <a:rPr lang="en-US" sz="1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Руководство </a:t>
            </a:r>
            <a:r>
              <a:rPr lang="ru-RU" b="1" dirty="0">
                <a:latin typeface="Times New Roman" panose="02020603050405020304" pitchFamily="18" charset="0"/>
                <a:cs typeface="Times New Roman" panose="02020603050405020304" pitchFamily="18" charset="0"/>
              </a:rPr>
              <a:t>по регистрации на веб-портале государственных </a:t>
            </a:r>
            <a:r>
              <a:rPr lang="ru-RU" b="1" dirty="0" smtClean="0">
                <a:latin typeface="Times New Roman" panose="02020603050405020304" pitchFamily="18" charset="0"/>
                <a:cs typeface="Times New Roman" panose="02020603050405020304" pitchFamily="18" charset="0"/>
              </a:rPr>
              <a:t>закупок</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smtClean="0">
                <a:solidFill>
                  <a:srgbClr val="0070C0"/>
                </a:solidFill>
                <a:latin typeface="Times New Roman" panose="02020603050405020304" pitchFamily="18" charset="0"/>
                <a:cs typeface="Times New Roman" panose="02020603050405020304" pitchFamily="18" charset="0"/>
              </a:rPr>
              <a:t>http://eprocurement.gov.tj</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33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7575" y="668483"/>
            <a:ext cx="7256915" cy="398318"/>
          </a:xfrm>
        </p:spPr>
        <p:txBody>
          <a:bodyPr>
            <a:noAutofit/>
          </a:bodyPr>
          <a:lstStyle/>
          <a:p>
            <a:pPr algn="just"/>
            <a:r>
              <a:rPr lang="ru-RU" sz="1800" dirty="0" smtClean="0">
                <a:latin typeface="Times New Roman" panose="02020603050405020304" pitchFamily="18" charset="0"/>
                <a:cs typeface="Times New Roman" panose="02020603050405020304" pitchFamily="18" charset="0"/>
              </a:rPr>
              <a:t>На </a:t>
            </a:r>
            <a:r>
              <a:rPr lang="ru-RU" sz="1800" dirty="0">
                <a:latin typeface="Times New Roman" panose="02020603050405020304" pitchFamily="18" charset="0"/>
                <a:cs typeface="Times New Roman" panose="02020603050405020304" pitchFamily="18" charset="0"/>
              </a:rPr>
              <a:t>форме регистрации участника необходимо заполнить поля и принять условия соглашения участника.</a:t>
            </a:r>
            <a:endParaRPr lang="en-US" sz="1800"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675929" y="1104901"/>
            <a:ext cx="9655927" cy="5391149"/>
            <a:chOff x="675929" y="1104901"/>
            <a:chExt cx="9655927" cy="5391149"/>
          </a:xfrm>
        </p:grpSpPr>
        <p:pic>
          <p:nvPicPr>
            <p:cNvPr id="4" name="Рисунок 3"/>
            <p:cNvPicPr>
              <a:picLocks noChangeAspect="1"/>
            </p:cNvPicPr>
            <p:nvPr/>
          </p:nvPicPr>
          <p:blipFill>
            <a:blip r:embed="rId2"/>
            <a:stretch>
              <a:fillRect/>
            </a:stretch>
          </p:blipFill>
          <p:spPr>
            <a:xfrm>
              <a:off x="675929" y="1104901"/>
              <a:ext cx="4880201" cy="5391149"/>
            </a:xfrm>
            <a:prstGeom prst="rect">
              <a:avLst/>
            </a:prstGeom>
          </p:spPr>
        </p:pic>
        <p:pic>
          <p:nvPicPr>
            <p:cNvPr id="5" name="Рисунок 4"/>
            <p:cNvPicPr>
              <a:picLocks noChangeAspect="1"/>
            </p:cNvPicPr>
            <p:nvPr/>
          </p:nvPicPr>
          <p:blipFill>
            <a:blip r:embed="rId3"/>
            <a:stretch>
              <a:fillRect/>
            </a:stretch>
          </p:blipFill>
          <p:spPr>
            <a:xfrm>
              <a:off x="5899440" y="1104901"/>
              <a:ext cx="4432416" cy="5391149"/>
            </a:xfrm>
            <a:prstGeom prst="rect">
              <a:avLst/>
            </a:prstGeom>
          </p:spPr>
        </p:pic>
      </p:grpSp>
    </p:spTree>
    <p:extLst>
      <p:ext uri="{BB962C8B-B14F-4D97-AF65-F5344CB8AC3E}">
        <p14:creationId xmlns:p14="http://schemas.microsoft.com/office/powerpoint/2010/main" val="147490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33783" y="1060046"/>
            <a:ext cx="10258425" cy="5353050"/>
          </a:xfrm>
          <a:prstGeom prst="rect">
            <a:avLst/>
          </a:prstGeom>
        </p:spPr>
      </p:pic>
    </p:spTree>
    <p:extLst>
      <p:ext uri="{BB962C8B-B14F-4D97-AF65-F5344CB8AC3E}">
        <p14:creationId xmlns:p14="http://schemas.microsoft.com/office/powerpoint/2010/main" val="204280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552897" y="813813"/>
            <a:ext cx="11108772" cy="5296043"/>
            <a:chOff x="552897" y="813813"/>
            <a:chExt cx="11108772" cy="5296043"/>
          </a:xfrm>
        </p:grpSpPr>
        <p:pic>
          <p:nvPicPr>
            <p:cNvPr id="4" name="Рисунок 3"/>
            <p:cNvPicPr>
              <a:picLocks noChangeAspect="1"/>
            </p:cNvPicPr>
            <p:nvPr/>
          </p:nvPicPr>
          <p:blipFill>
            <a:blip r:embed="rId2"/>
            <a:stretch>
              <a:fillRect/>
            </a:stretch>
          </p:blipFill>
          <p:spPr>
            <a:xfrm>
              <a:off x="552897" y="813814"/>
              <a:ext cx="4952554" cy="5296042"/>
            </a:xfrm>
            <a:prstGeom prst="rect">
              <a:avLst/>
            </a:prstGeom>
          </p:spPr>
        </p:pic>
        <p:pic>
          <p:nvPicPr>
            <p:cNvPr id="6" name="Рисунок 5"/>
            <p:cNvPicPr>
              <a:picLocks noChangeAspect="1"/>
            </p:cNvPicPr>
            <p:nvPr/>
          </p:nvPicPr>
          <p:blipFill>
            <a:blip r:embed="rId3"/>
            <a:stretch>
              <a:fillRect/>
            </a:stretch>
          </p:blipFill>
          <p:spPr>
            <a:xfrm>
              <a:off x="5957189" y="813813"/>
              <a:ext cx="5704480" cy="5296043"/>
            </a:xfrm>
            <a:prstGeom prst="rect">
              <a:avLst/>
            </a:prstGeom>
          </p:spPr>
        </p:pic>
      </p:grpSp>
    </p:spTree>
    <p:extLst>
      <p:ext uri="{BB962C8B-B14F-4D97-AF65-F5344CB8AC3E}">
        <p14:creationId xmlns:p14="http://schemas.microsoft.com/office/powerpoint/2010/main" val="224563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47725"/>
            <a:ext cx="10515600" cy="3409951"/>
          </a:xfrm>
        </p:spPr>
        <p:txBody>
          <a:bodyPr>
            <a:noAutofit/>
          </a:bodyPr>
          <a:lstStyle/>
          <a:p>
            <a:r>
              <a:rPr lang="ru-RU" sz="1600" dirty="0">
                <a:latin typeface="Times New Roman" panose="02020603050405020304" pitchFamily="18" charset="0"/>
                <a:cs typeface="Times New Roman" panose="02020603050405020304" pitchFamily="18" charset="0"/>
              </a:rPr>
              <a:t>После того, как заявка на регистрацию участника отправлена на согласование в АГЗ РТ, статус заявке присваивается «На подтверждении</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b="1" dirty="0">
                <a:solidFill>
                  <a:srgbClr val="FF0000"/>
                </a:solidFill>
                <a:latin typeface="Times New Roman" panose="02020603050405020304" pitchFamily="18" charset="0"/>
                <a:cs typeface="Times New Roman" panose="02020603050405020304" pitchFamily="18" charset="0"/>
              </a:rPr>
              <a:t>Примечание.</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если заявка на регистрацию участника будет отклонена АГЗ РТ, пользователю необходимо будет пройти процедуру регистрации организации повторно</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После того, как заявка участника подтверждена АГЗ РТ, пользователю на электронный адрес осуществляется отправка уведомления о подтверждении заявки. Пользователю становятся доступными функции, согласно выбранных ролей при регистрации организации</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Отправка заявки пользователя (сотрудника) зарегистрированной организации</a:t>
            </a: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случае, если пользователь только проходит регистрацию на портале, однако организация, сотрудником которой он является, уже зарегистрирована в системе, для этого необходимо пройти процедуру регистрации пользователя. Статус заявки на регистрацию пользователя должен быть «Подтвержден». После чего требуется авторизоваться. В личном кабинете пользователю необходимо пройти по ссылке «Отправить заявку сотрудника в организацию</a:t>
            </a:r>
            <a:r>
              <a:rPr lang="ru-RU" sz="16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Рисунок 3" descr="C:\Users\aika\Downloads\joxi_screenshot_1508699711017.png"/>
          <p:cNvPicPr/>
          <p:nvPr/>
        </p:nvPicPr>
        <p:blipFill>
          <a:blip r:embed="rId2">
            <a:extLst>
              <a:ext uri="{28A0092B-C50C-407E-A947-70E740481C1C}">
                <a14:useLocalDpi xmlns:a14="http://schemas.microsoft.com/office/drawing/2010/main" val="0"/>
              </a:ext>
            </a:extLst>
          </a:blip>
          <a:srcRect/>
          <a:stretch>
            <a:fillRect/>
          </a:stretch>
        </p:blipFill>
        <p:spPr bwMode="auto">
          <a:xfrm>
            <a:off x="2038350" y="4343401"/>
            <a:ext cx="7254066" cy="2070736"/>
          </a:xfrm>
          <a:prstGeom prst="rect">
            <a:avLst/>
          </a:prstGeom>
          <a:noFill/>
          <a:ln>
            <a:noFill/>
          </a:ln>
        </p:spPr>
      </p:pic>
    </p:spTree>
    <p:extLst>
      <p:ext uri="{BB962C8B-B14F-4D97-AF65-F5344CB8AC3E}">
        <p14:creationId xmlns:p14="http://schemas.microsoft.com/office/powerpoint/2010/main" val="157449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376" y="947378"/>
            <a:ext cx="10515600" cy="391333"/>
          </a:xfrm>
        </p:spPr>
        <p:txBody>
          <a:bodyPr>
            <a:normAutofit/>
          </a:bodyPr>
          <a:lstStyle/>
          <a:p>
            <a:r>
              <a:rPr lang="ru-RU" sz="1800" dirty="0">
                <a:latin typeface="Times New Roman" panose="02020603050405020304" pitchFamily="18" charset="0"/>
                <a:cs typeface="Times New Roman" panose="02020603050405020304" pitchFamily="18" charset="0"/>
              </a:rPr>
              <a:t>После чего требуется ввести ИНН зарегистрированной организации</a:t>
            </a:r>
            <a:endParaRPr lang="en-US" sz="1800" dirty="0">
              <a:latin typeface="Times New Roman" panose="02020603050405020304" pitchFamily="18" charset="0"/>
              <a:cs typeface="Times New Roman" panose="02020603050405020304" pitchFamily="18" charset="0"/>
            </a:endParaRPr>
          </a:p>
        </p:txBody>
      </p:sp>
      <p:pic>
        <p:nvPicPr>
          <p:cNvPr id="4" name="Рисунок 3" descr="C:\Users\aika\Downloads\joxi_screenshot_1508699740236.png"/>
          <p:cNvPicPr/>
          <p:nvPr/>
        </p:nvPicPr>
        <p:blipFill>
          <a:blip r:embed="rId2">
            <a:extLst>
              <a:ext uri="{28A0092B-C50C-407E-A947-70E740481C1C}">
                <a14:useLocalDpi xmlns:a14="http://schemas.microsoft.com/office/drawing/2010/main" val="0"/>
              </a:ext>
            </a:extLst>
          </a:blip>
          <a:srcRect/>
          <a:stretch>
            <a:fillRect/>
          </a:stretch>
        </p:blipFill>
        <p:spPr bwMode="auto">
          <a:xfrm>
            <a:off x="964376" y="1626560"/>
            <a:ext cx="6034839" cy="1247573"/>
          </a:xfrm>
          <a:prstGeom prst="rect">
            <a:avLst/>
          </a:prstGeom>
          <a:noFill/>
          <a:ln>
            <a:noFill/>
          </a:ln>
        </p:spPr>
      </p:pic>
      <p:sp>
        <p:nvSpPr>
          <p:cNvPr id="5" name="Прямоугольник 4"/>
          <p:cNvSpPr/>
          <p:nvPr/>
        </p:nvSpPr>
        <p:spPr>
          <a:xfrm>
            <a:off x="914600" y="3068279"/>
            <a:ext cx="10615152" cy="709233"/>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После того, как осуществлен поиск зарегистрированной организации, необходимо нажать на кнопку «Отправить заявку сотрудника в организацию</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C:\Users\aika\Downloads\joxi_screenshot_1508699783199.png"/>
          <p:cNvPicPr/>
          <p:nvPr/>
        </p:nvPicPr>
        <p:blipFill>
          <a:blip r:embed="rId3">
            <a:extLst>
              <a:ext uri="{28A0092B-C50C-407E-A947-70E740481C1C}">
                <a14:useLocalDpi xmlns:a14="http://schemas.microsoft.com/office/drawing/2010/main" val="0"/>
              </a:ext>
            </a:extLst>
          </a:blip>
          <a:srcRect/>
          <a:stretch>
            <a:fillRect/>
          </a:stretch>
        </p:blipFill>
        <p:spPr bwMode="auto">
          <a:xfrm>
            <a:off x="914600" y="3953263"/>
            <a:ext cx="6034839" cy="1242695"/>
          </a:xfrm>
          <a:prstGeom prst="rect">
            <a:avLst/>
          </a:prstGeom>
          <a:noFill/>
          <a:ln>
            <a:noFill/>
          </a:ln>
        </p:spPr>
      </p:pic>
      <p:sp>
        <p:nvSpPr>
          <p:cNvPr id="7" name="Прямоугольник 6"/>
          <p:cNvSpPr/>
          <p:nvPr/>
        </p:nvSpPr>
        <p:spPr>
          <a:xfrm>
            <a:off x="914600" y="5371710"/>
            <a:ext cx="10420149" cy="923330"/>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rPr>
              <a:t>После того, как заявка будет отправлена, пользователь будет отображаться в сотрудниках выбранной организации. Полномочия для работы в системе будут доступны после того, как Администратор выбранной организации назначит соответствующие роли.</a:t>
            </a:r>
            <a:endParaRPr lang="en-US" dirty="0"/>
          </a:p>
        </p:txBody>
      </p:sp>
    </p:spTree>
    <p:extLst>
      <p:ext uri="{BB962C8B-B14F-4D97-AF65-F5344CB8AC3E}">
        <p14:creationId xmlns:p14="http://schemas.microsoft.com/office/powerpoint/2010/main" val="285829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760" y="681387"/>
            <a:ext cx="11596254" cy="1613903"/>
          </a:xfrm>
          <a:prstGeom prst="rect">
            <a:avLst/>
          </a:prstGeom>
        </p:spPr>
        <p:txBody>
          <a:bodyPr wrap="square">
            <a:spAutoFit/>
          </a:bodyPr>
          <a:lstStyle/>
          <a:p>
            <a:pPr algn="ctr">
              <a:lnSpc>
                <a:spcPct val="115000"/>
              </a:lnSpc>
              <a:spcBef>
                <a:spcPts val="2400"/>
              </a:spcBef>
              <a:spcAft>
                <a:spcPts val="0"/>
              </a:spcAft>
            </a:pPr>
            <a:r>
              <a:rPr lang="ru-RU" sz="2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Добавление банковских реквизитов</a:t>
            </a:r>
            <a:endParaRPr lang="en-US" sz="2000" b="1" kern="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Если банковские реквизиты не заполнены, веб-портал предложить заполнить данные о банковских реквизитах.</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Для этого необходимо пройти в раздел «Профиль участника» подменю «Банковские счета»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aika\Desktop\Joxi.jpg"/>
          <p:cNvPicPr/>
          <p:nvPr/>
        </p:nvPicPr>
        <p:blipFill>
          <a:blip r:embed="rId2">
            <a:extLst>
              <a:ext uri="{28A0092B-C50C-407E-A947-70E740481C1C}">
                <a14:useLocalDpi xmlns:a14="http://schemas.microsoft.com/office/drawing/2010/main" val="0"/>
              </a:ext>
            </a:extLst>
          </a:blip>
          <a:srcRect/>
          <a:stretch>
            <a:fillRect/>
          </a:stretch>
        </p:blipFill>
        <p:spPr bwMode="auto">
          <a:xfrm>
            <a:off x="365760" y="2484085"/>
            <a:ext cx="8429106" cy="2842607"/>
          </a:xfrm>
          <a:prstGeom prst="rect">
            <a:avLst/>
          </a:prstGeom>
          <a:noFill/>
          <a:ln>
            <a:noFill/>
          </a:ln>
        </p:spPr>
      </p:pic>
      <p:sp>
        <p:nvSpPr>
          <p:cNvPr id="6" name="Прямоугольник 5"/>
          <p:cNvSpPr/>
          <p:nvPr/>
        </p:nvSpPr>
        <p:spPr>
          <a:xfrm>
            <a:off x="365760" y="5515487"/>
            <a:ext cx="11272057" cy="646331"/>
          </a:xfrm>
          <a:prstGeom prst="rect">
            <a:avLst/>
          </a:prstGeom>
        </p:spPr>
        <p:txBody>
          <a:bodyPr wrap="square">
            <a:spAutoFit/>
          </a:bodyPr>
          <a:lstStyle/>
          <a:p>
            <a:r>
              <a:rPr lang="ru-RU" b="1" dirty="0">
                <a:solidFill>
                  <a:srgbClr val="FF0000"/>
                </a:solidFill>
                <a:latin typeface="Times New Roman" panose="02020603050405020304" pitchFamily="18" charset="0"/>
                <a:ea typeface="Calibri" panose="020F0502020204030204" pitchFamily="34" charset="0"/>
              </a:rPr>
              <a:t>Примечание.</a:t>
            </a:r>
            <a:r>
              <a:rPr lang="ru-RU" dirty="0">
                <a:solidFill>
                  <a:srgbClr val="FF0000"/>
                </a:solidFill>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Добавление банковских реквизитов доступно для пользователя с ролью «Администратор организации»</a:t>
            </a:r>
            <a:endParaRPr lang="en-US" dirty="0"/>
          </a:p>
        </p:txBody>
      </p:sp>
    </p:spTree>
    <p:extLst>
      <p:ext uri="{BB962C8B-B14F-4D97-AF65-F5344CB8AC3E}">
        <p14:creationId xmlns:p14="http://schemas.microsoft.com/office/powerpoint/2010/main" val="399873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8418" y="1376504"/>
            <a:ext cx="10998258" cy="369332"/>
          </a:xfrm>
          <a:prstGeom prst="rect">
            <a:avLst/>
          </a:prstGeom>
        </p:spPr>
        <p:txBody>
          <a:bodyPr wrap="square">
            <a:spAutoFit/>
          </a:bodyPr>
          <a:lstStyle/>
          <a:p>
            <a:pPr algn="ctr"/>
            <a:r>
              <a:rPr lang="ru-RU" dirty="0">
                <a:latin typeface="Times New Roman" panose="02020603050405020304" pitchFamily="18" charset="0"/>
                <a:ea typeface="Calibri" panose="020F0502020204030204" pitchFamily="34" charset="0"/>
              </a:rPr>
              <a:t>На форме добавления банковского счета необходимо нажать на кнопку «Добавить»</a:t>
            </a:r>
            <a:endParaRPr lang="en-US" dirty="0"/>
          </a:p>
        </p:txBody>
      </p:sp>
      <p:sp>
        <p:nvSpPr>
          <p:cNvPr id="7" name="Прямоугольник 6"/>
          <p:cNvSpPr/>
          <p:nvPr/>
        </p:nvSpPr>
        <p:spPr>
          <a:xfrm>
            <a:off x="498418" y="4875816"/>
            <a:ext cx="10998258" cy="774571"/>
          </a:xfrm>
          <a:prstGeom prst="rect">
            <a:avLst/>
          </a:prstGeom>
        </p:spPr>
        <p:txBody>
          <a:bodyPr wrap="square">
            <a:spAutoFit/>
          </a:bodyPr>
          <a:lstStyle/>
          <a:p>
            <a:pPr>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В случае, если необходимо отредактировать банковские счета, необходимо нажать на кнопку «Редактировать»</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На форме добавления нового банка необходимо заполнить поля, после чего нажать на кнопку «Сохранить»</a:t>
            </a:r>
            <a:endParaRPr lang="en-US" dirty="0"/>
          </a:p>
        </p:txBody>
      </p:sp>
      <p:pic>
        <p:nvPicPr>
          <p:cNvPr id="11" name="Рисунок 10"/>
          <p:cNvPicPr>
            <a:picLocks noChangeAspect="1"/>
          </p:cNvPicPr>
          <p:nvPr/>
        </p:nvPicPr>
        <p:blipFill>
          <a:blip r:embed="rId2"/>
          <a:stretch>
            <a:fillRect/>
          </a:stretch>
        </p:blipFill>
        <p:spPr>
          <a:xfrm>
            <a:off x="1990726" y="2260500"/>
            <a:ext cx="7886864" cy="2100652"/>
          </a:xfrm>
          <a:prstGeom prst="rect">
            <a:avLst/>
          </a:prstGeom>
        </p:spPr>
      </p:pic>
    </p:spTree>
    <p:extLst>
      <p:ext uri="{BB962C8B-B14F-4D97-AF65-F5344CB8AC3E}">
        <p14:creationId xmlns:p14="http://schemas.microsoft.com/office/powerpoint/2010/main" val="363811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13335" y="3826749"/>
            <a:ext cx="9925323" cy="2508935"/>
            <a:chOff x="713335" y="3826749"/>
            <a:chExt cx="9925323" cy="2508935"/>
          </a:xfrm>
        </p:grpSpPr>
        <p:pic>
          <p:nvPicPr>
            <p:cNvPr id="4" name="Рисунок 3"/>
            <p:cNvPicPr>
              <a:picLocks noChangeAspect="1"/>
            </p:cNvPicPr>
            <p:nvPr/>
          </p:nvPicPr>
          <p:blipFill>
            <a:blip r:embed="rId2"/>
            <a:stretch>
              <a:fillRect/>
            </a:stretch>
          </p:blipFill>
          <p:spPr>
            <a:xfrm>
              <a:off x="713335" y="3826749"/>
              <a:ext cx="5088775" cy="2508935"/>
            </a:xfrm>
            <a:prstGeom prst="rect">
              <a:avLst/>
            </a:prstGeom>
          </p:spPr>
        </p:pic>
        <p:pic>
          <p:nvPicPr>
            <p:cNvPr id="5" name="Рисунок 4"/>
            <p:cNvPicPr>
              <a:picLocks noChangeAspect="1"/>
            </p:cNvPicPr>
            <p:nvPr/>
          </p:nvPicPr>
          <p:blipFill>
            <a:blip r:embed="rId3"/>
            <a:stretch>
              <a:fillRect/>
            </a:stretch>
          </p:blipFill>
          <p:spPr>
            <a:xfrm>
              <a:off x="6096000" y="3826750"/>
              <a:ext cx="4542658" cy="2508934"/>
            </a:xfrm>
            <a:prstGeom prst="rect">
              <a:avLst/>
            </a:prstGeom>
          </p:spPr>
        </p:pic>
      </p:grpSp>
      <p:sp>
        <p:nvSpPr>
          <p:cNvPr id="7" name="Прямоугольник 6"/>
          <p:cNvSpPr/>
          <p:nvPr/>
        </p:nvSpPr>
        <p:spPr>
          <a:xfrm>
            <a:off x="713335" y="3357988"/>
            <a:ext cx="11197244"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После сохранения банковского счет, данные будут отображаться в разделе «Банковские счета».</a:t>
            </a:r>
            <a:endParaRPr lang="en-US" dirty="0"/>
          </a:p>
        </p:txBody>
      </p:sp>
      <p:grpSp>
        <p:nvGrpSpPr>
          <p:cNvPr id="10" name="Группа 9"/>
          <p:cNvGrpSpPr/>
          <p:nvPr/>
        </p:nvGrpSpPr>
        <p:grpSpPr>
          <a:xfrm>
            <a:off x="708026" y="985049"/>
            <a:ext cx="10850086" cy="2372939"/>
            <a:chOff x="708026" y="985049"/>
            <a:chExt cx="10850086" cy="2372939"/>
          </a:xfrm>
        </p:grpSpPr>
        <p:pic>
          <p:nvPicPr>
            <p:cNvPr id="8" name="Рисунок 7"/>
            <p:cNvPicPr>
              <a:picLocks noChangeAspect="1"/>
            </p:cNvPicPr>
            <p:nvPr/>
          </p:nvPicPr>
          <p:blipFill>
            <a:blip r:embed="rId4"/>
            <a:stretch>
              <a:fillRect/>
            </a:stretch>
          </p:blipFill>
          <p:spPr>
            <a:xfrm>
              <a:off x="708026" y="985049"/>
              <a:ext cx="4978400" cy="2295000"/>
            </a:xfrm>
            <a:prstGeom prst="rect">
              <a:avLst/>
            </a:prstGeom>
          </p:spPr>
        </p:pic>
        <p:pic>
          <p:nvPicPr>
            <p:cNvPr id="9" name="Рисунок 8"/>
            <p:cNvPicPr>
              <a:picLocks noChangeAspect="1"/>
            </p:cNvPicPr>
            <p:nvPr/>
          </p:nvPicPr>
          <p:blipFill>
            <a:blip r:embed="rId5"/>
            <a:stretch>
              <a:fillRect/>
            </a:stretch>
          </p:blipFill>
          <p:spPr>
            <a:xfrm>
              <a:off x="6096000" y="985049"/>
              <a:ext cx="5462112" cy="2372939"/>
            </a:xfrm>
            <a:prstGeom prst="rect">
              <a:avLst/>
            </a:prstGeom>
          </p:spPr>
        </p:pic>
      </p:grpSp>
    </p:spTree>
    <p:extLst>
      <p:ext uri="{BB962C8B-B14F-4D97-AF65-F5344CB8AC3E}">
        <p14:creationId xmlns:p14="http://schemas.microsoft.com/office/powerpoint/2010/main" val="118287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574" y="677362"/>
            <a:ext cx="11363498" cy="2357568"/>
          </a:xfrm>
          <a:prstGeom prst="rect">
            <a:avLst/>
          </a:prstGeom>
        </p:spPr>
        <p:txBody>
          <a:bodyPr wrap="square">
            <a:spAutoFit/>
          </a:bodyPr>
          <a:lstStyle/>
          <a:p>
            <a:pPr algn="ctr">
              <a:lnSpc>
                <a:spcPct val="115000"/>
              </a:lnSpc>
              <a:spcBef>
                <a:spcPts val="2400"/>
              </a:spcBef>
              <a:spcAft>
                <a:spcPts val="0"/>
              </a:spcAft>
            </a:pPr>
            <a:r>
              <a:rPr lang="ru-RU" sz="2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Управление полномочиями сотрудников организации</a:t>
            </a:r>
            <a:endParaRPr lang="en-US" sz="2000" b="1" kern="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Назначение или изменение полномочий сотрудников производится пользователем с полномочием – «Администратор организации», таким пользователем может быть пользователь, регистрирующий организацию и/или руководитель организации и/или любой другой сотрудник организации (существует возможность передачи назначения полномочия). Для назначения, изменения полномочий сотрудников участника, Администратору организации необходимо зайти в кабинет, далее перейти в меню «Профиль участника» и выбрать пункт «Сотрудники организации» после чего отобразится следующее меню</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aika\Desktop\Joxi.jpg"/>
          <p:cNvPicPr/>
          <p:nvPr/>
        </p:nvPicPr>
        <p:blipFill>
          <a:blip r:embed="rId2">
            <a:extLst>
              <a:ext uri="{28A0092B-C50C-407E-A947-70E740481C1C}">
                <a14:useLocalDpi xmlns:a14="http://schemas.microsoft.com/office/drawing/2010/main" val="0"/>
              </a:ext>
            </a:extLst>
          </a:blip>
          <a:srcRect/>
          <a:stretch>
            <a:fillRect/>
          </a:stretch>
        </p:blipFill>
        <p:spPr bwMode="auto">
          <a:xfrm>
            <a:off x="2314604" y="3114029"/>
            <a:ext cx="7314998" cy="2641669"/>
          </a:xfrm>
          <a:prstGeom prst="rect">
            <a:avLst/>
          </a:prstGeom>
          <a:noFill/>
          <a:ln>
            <a:noFill/>
          </a:ln>
        </p:spPr>
      </p:pic>
      <p:sp>
        <p:nvSpPr>
          <p:cNvPr id="6" name="Прямоугольник 5"/>
          <p:cNvSpPr/>
          <p:nvPr/>
        </p:nvSpPr>
        <p:spPr>
          <a:xfrm>
            <a:off x="609600" y="5629795"/>
            <a:ext cx="11025447"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Для назначения/изменения полномочий на форме просмотра сотрудников организации требуется нажать на кнопку «Редактировать полномочия»</a:t>
            </a:r>
            <a:endParaRPr lang="en-US" dirty="0"/>
          </a:p>
        </p:txBody>
      </p:sp>
    </p:spTree>
    <p:extLst>
      <p:ext uri="{BB962C8B-B14F-4D97-AF65-F5344CB8AC3E}">
        <p14:creationId xmlns:p14="http://schemas.microsoft.com/office/powerpoint/2010/main" val="186889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86743" y="3245841"/>
            <a:ext cx="6824748" cy="410882"/>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После чего отобразится следующее окно:</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1986743" y="721716"/>
            <a:ext cx="8196348" cy="2524125"/>
          </a:xfrm>
          <a:prstGeom prst="rect">
            <a:avLst/>
          </a:prstGeom>
        </p:spPr>
      </p:pic>
      <p:pic>
        <p:nvPicPr>
          <p:cNvPr id="9" name="Рисунок 8"/>
          <p:cNvPicPr>
            <a:picLocks noChangeAspect="1"/>
          </p:cNvPicPr>
          <p:nvPr/>
        </p:nvPicPr>
        <p:blipFill>
          <a:blip r:embed="rId3"/>
          <a:stretch>
            <a:fillRect/>
          </a:stretch>
        </p:blipFill>
        <p:spPr>
          <a:xfrm>
            <a:off x="1986743" y="3764043"/>
            <a:ext cx="8196348" cy="2792410"/>
          </a:xfrm>
          <a:prstGeom prst="rect">
            <a:avLst/>
          </a:prstGeom>
        </p:spPr>
      </p:pic>
    </p:spTree>
    <p:extLst>
      <p:ext uri="{BB962C8B-B14F-4D97-AF65-F5344CB8AC3E}">
        <p14:creationId xmlns:p14="http://schemas.microsoft.com/office/powerpoint/2010/main" val="292065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06149" y="1366480"/>
            <a:ext cx="6066329" cy="4719995"/>
          </a:xfrm>
          <a:prstGeom prst="rect">
            <a:avLst/>
          </a:prstGeom>
        </p:spPr>
      </p:pic>
      <p:cxnSp>
        <p:nvCxnSpPr>
          <p:cNvPr id="3" name="Прямая со стрелкой 2"/>
          <p:cNvCxnSpPr/>
          <p:nvPr/>
        </p:nvCxnSpPr>
        <p:spPr>
          <a:xfrm flipH="1" flipV="1">
            <a:off x="8902067" y="2210878"/>
            <a:ext cx="681642" cy="7148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9089" y="906364"/>
            <a:ext cx="10498975"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Регистрация пользователя (ручная)</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593234" y="2626552"/>
            <a:ext cx="1695797" cy="523220"/>
          </a:xfrm>
          <a:prstGeom prst="rect">
            <a:avLst/>
          </a:prstGeom>
          <a:noFill/>
          <a:ln>
            <a:solidFill>
              <a:srgbClr val="FF0000"/>
            </a:solidFill>
          </a:ln>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Нажимаем на кнопку «Войти»</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87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5593" y="873514"/>
            <a:ext cx="11184775" cy="1200329"/>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rPr>
              <a:t>Для блокирования сотрудника в организации, проставьте галочку в поле «Заблокировать сотрудника» и введите причину блокировки в поле «Причина блокировки». После заполнения всех данных нажать кнопку «Сохранить». Система сохранит измененные данные, при последующем входе выбранного сотрудника будут назначены/заблокированы указанные полномочия.</a:t>
            </a:r>
            <a:endParaRPr lang="en-US" dirty="0"/>
          </a:p>
        </p:txBody>
      </p:sp>
      <p:sp>
        <p:nvSpPr>
          <p:cNvPr id="5" name="Прямоугольник 4"/>
          <p:cNvSpPr/>
          <p:nvPr/>
        </p:nvSpPr>
        <p:spPr>
          <a:xfrm>
            <a:off x="425593" y="1982772"/>
            <a:ext cx="11184775" cy="1401922"/>
          </a:xfrm>
          <a:prstGeom prst="rect">
            <a:avLst/>
          </a:prstGeom>
        </p:spPr>
        <p:txBody>
          <a:bodyPr wrap="square">
            <a:spAutoFit/>
          </a:bodyPr>
          <a:lstStyle/>
          <a:p>
            <a:pPr algn="ctr">
              <a:lnSpc>
                <a:spcPct val="115000"/>
              </a:lnSpc>
              <a:spcBef>
                <a:spcPts val="2400"/>
              </a:spcBef>
              <a:spcAft>
                <a:spcPts val="0"/>
              </a:spcAft>
            </a:pPr>
            <a:r>
              <a:rPr lang="ru-RU" sz="2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Редактирование профиля участника</a:t>
            </a:r>
            <a:endParaRPr lang="en-US" sz="2000" b="1" kern="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Изменение данных участника доступно только для сотрудников участника с ролью «Администратор организации». Редактирование профиля участника происходит в меню Кабинет – Профиль участника – Регистрационные данные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2476673" y="3365242"/>
            <a:ext cx="7219777" cy="3020317"/>
          </a:xfrm>
          <a:prstGeom prst="rect">
            <a:avLst/>
          </a:prstGeom>
        </p:spPr>
      </p:pic>
    </p:spTree>
    <p:extLst>
      <p:ext uri="{BB962C8B-B14F-4D97-AF65-F5344CB8AC3E}">
        <p14:creationId xmlns:p14="http://schemas.microsoft.com/office/powerpoint/2010/main" val="366840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9708" y="817535"/>
            <a:ext cx="10856422" cy="2260106"/>
          </a:xfrm>
          <a:prstGeom prst="rect">
            <a:avLst/>
          </a:prstGeom>
        </p:spPr>
        <p:txBody>
          <a:bodyPr wrap="square">
            <a:spAutoFit/>
          </a:bodyPr>
          <a:lstStyle/>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 нажатию на кнопку «Редактировать данные» открывается страница редактирования данных участника с возможностью их редактирования. При нажатии на кнопку «Обновить данные из налогового комитета» автоматически обновятся данные с ИС налогового комитета.</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Для сохранения изменений, внесенных в данные формы, нажать кнопку </a:t>
            </a:r>
            <a:r>
              <a:rPr lang="ru-RU" b="1" dirty="0">
                <a:latin typeface="Times New Roman" panose="02020603050405020304" pitchFamily="18" charset="0"/>
                <a:ea typeface="Calibri" panose="020F0502020204030204" pitchFamily="34" charset="0"/>
                <a:cs typeface="Times New Roman" panose="02020603050405020304" pitchFamily="18" charset="0"/>
              </a:rPr>
              <a:t>«Сохранить».</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Редактирование атрибутов участника происходит в меню Кабинет – Профиль участника – Атрибуты </a:t>
            </a:r>
            <a:r>
              <a:rPr lang="ru-RU" dirty="0" smtClean="0">
                <a:latin typeface="Times New Roman" panose="02020603050405020304" pitchFamily="18" charset="0"/>
                <a:ea typeface="Calibri" panose="020F0502020204030204" pitchFamily="34" charset="0"/>
                <a:cs typeface="Times New Roman" panose="02020603050405020304" pitchFamily="18" charset="0"/>
              </a:rPr>
              <a:t>участника.</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aika\Desktop\Joxi.jpg"/>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047999"/>
            <a:ext cx="7543800" cy="2931795"/>
          </a:xfrm>
          <a:prstGeom prst="rect">
            <a:avLst/>
          </a:prstGeom>
          <a:noFill/>
          <a:ln>
            <a:noFill/>
          </a:ln>
        </p:spPr>
      </p:pic>
      <p:sp>
        <p:nvSpPr>
          <p:cNvPr id="6" name="Прямоугольник 5"/>
          <p:cNvSpPr/>
          <p:nvPr/>
        </p:nvSpPr>
        <p:spPr>
          <a:xfrm>
            <a:off x="789708" y="5979795"/>
            <a:ext cx="10856422"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По нажатию кнопки «Сохранить» сохраняются внесенные изменения.</a:t>
            </a:r>
            <a:endParaRPr lang="en-US" dirty="0"/>
          </a:p>
        </p:txBody>
      </p:sp>
    </p:spTree>
    <p:extLst>
      <p:ext uri="{BB962C8B-B14F-4D97-AF65-F5344CB8AC3E}">
        <p14:creationId xmlns:p14="http://schemas.microsoft.com/office/powerpoint/2010/main" val="333641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62099" y="3424497"/>
            <a:ext cx="10715106" cy="729430"/>
          </a:xfrm>
          <a:prstGeom prst="rect">
            <a:avLst/>
          </a:prstGeom>
        </p:spPr>
        <p:txBody>
          <a:bodyPr wrap="square">
            <a:spAutoFit/>
          </a:bodyPr>
          <a:lstStyle/>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Редактирование контактных данных участника происходит в меню Кабинет – Профиль участника – Контактные данные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2061756" y="4265802"/>
            <a:ext cx="6990803" cy="2324100"/>
          </a:xfrm>
          <a:prstGeom prst="rect">
            <a:avLst/>
          </a:prstGeom>
        </p:spPr>
      </p:pic>
      <p:pic>
        <p:nvPicPr>
          <p:cNvPr id="8" name="Рисунок 7"/>
          <p:cNvPicPr>
            <a:picLocks noChangeAspect="1"/>
          </p:cNvPicPr>
          <p:nvPr/>
        </p:nvPicPr>
        <p:blipFill>
          <a:blip r:embed="rId3"/>
          <a:stretch>
            <a:fillRect/>
          </a:stretch>
        </p:blipFill>
        <p:spPr>
          <a:xfrm>
            <a:off x="2061756" y="750397"/>
            <a:ext cx="8575196" cy="2759825"/>
          </a:xfrm>
          <a:prstGeom prst="rect">
            <a:avLst/>
          </a:prstGeom>
        </p:spPr>
      </p:pic>
    </p:spTree>
    <p:extLst>
      <p:ext uri="{BB962C8B-B14F-4D97-AF65-F5344CB8AC3E}">
        <p14:creationId xmlns:p14="http://schemas.microsoft.com/office/powerpoint/2010/main" val="382559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65261" y="775897"/>
            <a:ext cx="11072553" cy="390684"/>
          </a:xfrm>
          <a:prstGeom prst="rect">
            <a:avLst/>
          </a:prstGeom>
        </p:spPr>
        <p:txBody>
          <a:bodyPr wrap="square">
            <a:spAutoFit/>
          </a:bodyPr>
          <a:lstStyle/>
          <a:p>
            <a:pPr algn="just">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 нажатию кнопки «Добавить» производится переход к форме добавления контактных данных организации.</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65263" y="3738034"/>
            <a:ext cx="11072552" cy="929215"/>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rPr>
              <a:t>По нажатию кнопки «Сохранить» сохраняются внесенные изменения</a:t>
            </a:r>
            <a:r>
              <a:rPr lang="ru-RU" dirty="0" smtClean="0">
                <a:latin typeface="Times New Roman" panose="02020603050405020304" pitchFamily="18" charset="0"/>
                <a:ea typeface="Calibri" panose="020F0502020204030204" pitchFamily="34" charset="0"/>
              </a:rPr>
              <a:t>.</a:t>
            </a:r>
          </a:p>
          <a:p>
            <a:pPr algn="just"/>
            <a:r>
              <a:rPr lang="ru-RU" dirty="0" smtClean="0">
                <a:latin typeface="Times New Roman" panose="02020603050405020304" pitchFamily="18" charset="0"/>
                <a:ea typeface="Calibri" panose="020F0502020204030204" pitchFamily="34" charset="0"/>
              </a:rPr>
              <a:t>Редактирование </a:t>
            </a:r>
            <a:r>
              <a:rPr lang="ru-RU" dirty="0">
                <a:latin typeface="Times New Roman" panose="02020603050405020304" pitchFamily="18" charset="0"/>
                <a:ea typeface="Calibri" panose="020F0502020204030204" pitchFamily="34" charset="0"/>
              </a:rPr>
              <a:t>данных о руководителе участника происходит в меню Кабинет – Профиль участника – Данные о руководителе</a:t>
            </a:r>
            <a:endParaRPr lang="en-US" dirty="0"/>
          </a:p>
        </p:txBody>
      </p:sp>
      <p:pic>
        <p:nvPicPr>
          <p:cNvPr id="11" name="Рисунок 10" descr="C:\Users\aika\Desktop\Joxi.jpg"/>
          <p:cNvPicPr/>
          <p:nvPr/>
        </p:nvPicPr>
        <p:blipFill>
          <a:blip r:embed="rId2">
            <a:extLst>
              <a:ext uri="{28A0092B-C50C-407E-A947-70E740481C1C}">
                <a14:useLocalDpi xmlns:a14="http://schemas.microsoft.com/office/drawing/2010/main" val="0"/>
              </a:ext>
            </a:extLst>
          </a:blip>
          <a:srcRect/>
          <a:stretch>
            <a:fillRect/>
          </a:stretch>
        </p:blipFill>
        <p:spPr bwMode="auto">
          <a:xfrm>
            <a:off x="2265421" y="4581525"/>
            <a:ext cx="7015740" cy="2027649"/>
          </a:xfrm>
          <a:prstGeom prst="rect">
            <a:avLst/>
          </a:prstGeom>
          <a:noFill/>
          <a:ln>
            <a:noFill/>
          </a:ln>
        </p:spPr>
      </p:pic>
      <p:pic>
        <p:nvPicPr>
          <p:cNvPr id="10" name="Рисунок 9"/>
          <p:cNvPicPr>
            <a:picLocks noChangeAspect="1"/>
          </p:cNvPicPr>
          <p:nvPr/>
        </p:nvPicPr>
        <p:blipFill>
          <a:blip r:embed="rId3"/>
          <a:stretch>
            <a:fillRect/>
          </a:stretch>
        </p:blipFill>
        <p:spPr>
          <a:xfrm>
            <a:off x="2265421" y="1166581"/>
            <a:ext cx="7015740" cy="2561965"/>
          </a:xfrm>
          <a:prstGeom prst="rect">
            <a:avLst/>
          </a:prstGeom>
        </p:spPr>
      </p:pic>
    </p:spTree>
    <p:extLst>
      <p:ext uri="{BB962C8B-B14F-4D97-AF65-F5344CB8AC3E}">
        <p14:creationId xmlns:p14="http://schemas.microsoft.com/office/powerpoint/2010/main" val="422917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307041" y="908814"/>
            <a:ext cx="6908656" cy="2261755"/>
          </a:xfrm>
          <a:prstGeom prst="rect">
            <a:avLst/>
          </a:prstGeom>
        </p:spPr>
      </p:pic>
      <p:sp>
        <p:nvSpPr>
          <p:cNvPr id="6" name="Прямоугольник 5"/>
          <p:cNvSpPr/>
          <p:nvPr/>
        </p:nvSpPr>
        <p:spPr>
          <a:xfrm>
            <a:off x="906087" y="3177720"/>
            <a:ext cx="11014364" cy="1156022"/>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По нажатию кнопки «Сохранить» сохраняются внесенные </a:t>
            </a:r>
            <a:r>
              <a:rPr lang="ru-RU" dirty="0" smtClean="0">
                <a:latin typeface="Times New Roman" panose="02020603050405020304" pitchFamily="18" charset="0"/>
                <a:ea typeface="Calibri" panose="020F0502020204030204" pitchFamily="34" charset="0"/>
                <a:cs typeface="Times New Roman" panose="02020603050405020304" pitchFamily="18" charset="0"/>
              </a:rPr>
              <a:t>изменения.</a:t>
            </a:r>
          </a:p>
          <a:p>
            <a:pPr>
              <a:lnSpc>
                <a:spcPct val="115000"/>
              </a:lnSpc>
              <a:spcAft>
                <a:spcPts val="10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Редактирование </a:t>
            </a:r>
            <a:r>
              <a:rPr lang="ru-RU" dirty="0">
                <a:latin typeface="Times New Roman" panose="02020603050405020304" pitchFamily="18" charset="0"/>
                <a:ea typeface="Calibri" panose="020F0502020204030204" pitchFamily="34" charset="0"/>
                <a:cs typeface="Times New Roman" panose="02020603050405020304" pitchFamily="18" charset="0"/>
              </a:rPr>
              <a:t>данных об учредителях участника происходит в меню Кабинет – Профиль участника – Данные об учредителях (доступно только для Юридических лиц)</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C:\Users\aika\Desktop\Joxi.jpg"/>
          <p:cNvPicPr/>
          <p:nvPr/>
        </p:nvPicPr>
        <p:blipFill>
          <a:blip r:embed="rId3">
            <a:extLst>
              <a:ext uri="{28A0092B-C50C-407E-A947-70E740481C1C}">
                <a14:useLocalDpi xmlns:a14="http://schemas.microsoft.com/office/drawing/2010/main" val="0"/>
              </a:ext>
            </a:extLst>
          </a:blip>
          <a:srcRect/>
          <a:stretch>
            <a:fillRect/>
          </a:stretch>
        </p:blipFill>
        <p:spPr bwMode="auto">
          <a:xfrm>
            <a:off x="2307042" y="4333742"/>
            <a:ext cx="6908655" cy="2148205"/>
          </a:xfrm>
          <a:prstGeom prst="rect">
            <a:avLst/>
          </a:prstGeom>
          <a:noFill/>
          <a:ln>
            <a:noFill/>
          </a:ln>
        </p:spPr>
      </p:pic>
    </p:spTree>
    <p:extLst>
      <p:ext uri="{BB962C8B-B14F-4D97-AF65-F5344CB8AC3E}">
        <p14:creationId xmlns:p14="http://schemas.microsoft.com/office/powerpoint/2010/main" val="410841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1127" y="716618"/>
            <a:ext cx="8153400"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На форме данных об учредителях пользователю доступно добавление и редактирования данных об учредителях.</a:t>
            </a:r>
            <a:endParaRPr lang="en-US" dirty="0"/>
          </a:p>
        </p:txBody>
      </p:sp>
      <p:pic>
        <p:nvPicPr>
          <p:cNvPr id="5" name="Рисунок 4" descr="C:\Users\aika\Desktop\Joxi.jpg"/>
          <p:cNvPicPr/>
          <p:nvPr/>
        </p:nvPicPr>
        <p:blipFill>
          <a:blip r:embed="rId2">
            <a:extLst>
              <a:ext uri="{28A0092B-C50C-407E-A947-70E740481C1C}">
                <a14:useLocalDpi xmlns:a14="http://schemas.microsoft.com/office/drawing/2010/main" val="0"/>
              </a:ext>
            </a:extLst>
          </a:blip>
          <a:srcRect/>
          <a:stretch>
            <a:fillRect/>
          </a:stretch>
        </p:blipFill>
        <p:spPr bwMode="auto">
          <a:xfrm>
            <a:off x="1371596" y="3467803"/>
            <a:ext cx="8902931" cy="2266249"/>
          </a:xfrm>
          <a:prstGeom prst="rect">
            <a:avLst/>
          </a:prstGeom>
          <a:noFill/>
          <a:ln>
            <a:noFill/>
          </a:ln>
        </p:spPr>
      </p:pic>
      <p:pic>
        <p:nvPicPr>
          <p:cNvPr id="6" name="Рисунок 5"/>
          <p:cNvPicPr>
            <a:picLocks noChangeAspect="1"/>
          </p:cNvPicPr>
          <p:nvPr/>
        </p:nvPicPr>
        <p:blipFill>
          <a:blip r:embed="rId3"/>
          <a:stretch>
            <a:fillRect/>
          </a:stretch>
        </p:blipFill>
        <p:spPr>
          <a:xfrm>
            <a:off x="1371596" y="1362949"/>
            <a:ext cx="8902931" cy="1981114"/>
          </a:xfrm>
          <a:prstGeom prst="rect">
            <a:avLst/>
          </a:prstGeom>
        </p:spPr>
      </p:pic>
      <p:sp>
        <p:nvSpPr>
          <p:cNvPr id="7" name="Прямоугольник 6"/>
          <p:cNvSpPr/>
          <p:nvPr/>
        </p:nvSpPr>
        <p:spPr>
          <a:xfrm>
            <a:off x="689955" y="5734052"/>
            <a:ext cx="11047615"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Всем сотрудникам участника также доступны для просмотра: - Данные о регистрации в налоговых органах. Добавление налогового органа доступно только для пользователя с ролью «Администратор организации»</a:t>
            </a:r>
            <a:endParaRPr lang="en-US" dirty="0"/>
          </a:p>
        </p:txBody>
      </p:sp>
    </p:spTree>
    <p:extLst>
      <p:ext uri="{BB962C8B-B14F-4D97-AF65-F5344CB8AC3E}">
        <p14:creationId xmlns:p14="http://schemas.microsoft.com/office/powerpoint/2010/main" val="219238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3577" y="968329"/>
            <a:ext cx="11064240"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Всем сотрудникам участника также доступны для просмотра: - Данные о регистрации в налоговых органах. Добавление налогового органа доступно только для пользователя с ролью «Администратор организации»</a:t>
            </a:r>
            <a:endParaRPr lang="en-US" dirty="0"/>
          </a:p>
        </p:txBody>
      </p:sp>
      <p:pic>
        <p:nvPicPr>
          <p:cNvPr id="5" name="Рисунок 4"/>
          <p:cNvPicPr>
            <a:picLocks noChangeAspect="1"/>
          </p:cNvPicPr>
          <p:nvPr/>
        </p:nvPicPr>
        <p:blipFill>
          <a:blip r:embed="rId2"/>
          <a:stretch>
            <a:fillRect/>
          </a:stretch>
        </p:blipFill>
        <p:spPr>
          <a:xfrm>
            <a:off x="573578" y="1614660"/>
            <a:ext cx="11229975" cy="1952625"/>
          </a:xfrm>
          <a:prstGeom prst="rect">
            <a:avLst/>
          </a:prstGeom>
        </p:spPr>
      </p:pic>
      <p:sp>
        <p:nvSpPr>
          <p:cNvPr id="6" name="Прямоугольник 5"/>
          <p:cNvSpPr/>
          <p:nvPr/>
        </p:nvSpPr>
        <p:spPr>
          <a:xfrm>
            <a:off x="573578" y="3446970"/>
            <a:ext cx="11064239" cy="1083374"/>
          </a:xfrm>
          <a:prstGeom prst="rect">
            <a:avLst/>
          </a:prstGeom>
        </p:spPr>
        <p:txBody>
          <a:bodyPr wrap="square">
            <a:spAutoFit/>
          </a:bodyPr>
          <a:lstStyle/>
          <a:p>
            <a:pPr algn="ctr">
              <a:lnSpc>
                <a:spcPct val="115000"/>
              </a:lnSpc>
              <a:spcBef>
                <a:spcPts val="2400"/>
              </a:spcBef>
              <a:spcAft>
                <a:spcPts val="0"/>
              </a:spcAft>
            </a:pPr>
            <a:r>
              <a:rPr lang="ru-RU" sz="2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Авторизация зарегистрированного пользователя</a:t>
            </a:r>
            <a:endParaRPr lang="en-US" sz="2000" b="1" kern="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Внимание! </a:t>
            </a:r>
            <a:r>
              <a:rPr lang="ru-RU" dirty="0">
                <a:latin typeface="Times New Roman" panose="02020603050405020304" pitchFamily="18" charset="0"/>
                <a:ea typeface="Calibri" panose="020F0502020204030204" pitchFamily="34" charset="0"/>
                <a:cs typeface="Times New Roman" panose="02020603050405020304" pitchFamily="18" charset="0"/>
              </a:rPr>
              <a:t>Для перехода в систему государственных закупок, необходимо выбрать на главной странице Веб- портала «Вход</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rPr>
              <a:t>Откроется </a:t>
            </a:r>
            <a:r>
              <a:rPr lang="ru-RU" dirty="0">
                <a:latin typeface="Times New Roman" panose="02020603050405020304" pitchFamily="18" charset="0"/>
                <a:ea typeface="Calibri" panose="020F0502020204030204" pitchFamily="34" charset="0"/>
              </a:rPr>
              <a:t>форма авторизации:</a:t>
            </a:r>
            <a:endParaRPr lang="en-US" dirty="0"/>
          </a:p>
        </p:txBody>
      </p:sp>
      <p:pic>
        <p:nvPicPr>
          <p:cNvPr id="7" name="Рисунок 6"/>
          <p:cNvPicPr>
            <a:picLocks noChangeAspect="1"/>
          </p:cNvPicPr>
          <p:nvPr/>
        </p:nvPicPr>
        <p:blipFill>
          <a:blip r:embed="rId3"/>
          <a:stretch>
            <a:fillRect/>
          </a:stretch>
        </p:blipFill>
        <p:spPr>
          <a:xfrm>
            <a:off x="3931920" y="4530344"/>
            <a:ext cx="3478530" cy="1964918"/>
          </a:xfrm>
          <a:prstGeom prst="rect">
            <a:avLst/>
          </a:prstGeom>
        </p:spPr>
      </p:pic>
    </p:spTree>
    <p:extLst>
      <p:ext uri="{BB962C8B-B14F-4D97-AF65-F5344CB8AC3E}">
        <p14:creationId xmlns:p14="http://schemas.microsoft.com/office/powerpoint/2010/main" val="158951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6616" y="864430"/>
            <a:ext cx="11188931" cy="1411669"/>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В поле «ИНН» необходимо ввести ИНН зарегистрированного пользователя. В поле «Пароль» необходимо ввести пароль от входа в систему. После чего нажать на кнопку «Войти».</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rPr>
              <a:t>Веб-портал проверит соответствие введенного пароля, установленному для учетной записи и, в случае успешного прохождения проверки, отобразит меню и главную страницу пользователя.</a:t>
            </a:r>
            <a:endParaRPr lang="en-US" dirty="0"/>
          </a:p>
        </p:txBody>
      </p:sp>
      <p:pic>
        <p:nvPicPr>
          <p:cNvPr id="6" name="Рисунок 5"/>
          <p:cNvPicPr>
            <a:picLocks noChangeAspect="1"/>
          </p:cNvPicPr>
          <p:nvPr/>
        </p:nvPicPr>
        <p:blipFill>
          <a:blip r:embed="rId2"/>
          <a:stretch>
            <a:fillRect/>
          </a:stretch>
        </p:blipFill>
        <p:spPr>
          <a:xfrm>
            <a:off x="2045796" y="2341592"/>
            <a:ext cx="7943850" cy="2724150"/>
          </a:xfrm>
          <a:prstGeom prst="rect">
            <a:avLst/>
          </a:prstGeom>
        </p:spPr>
      </p:pic>
      <p:sp>
        <p:nvSpPr>
          <p:cNvPr id="7" name="Прямоугольник 6"/>
          <p:cNvSpPr/>
          <p:nvPr/>
        </p:nvSpPr>
        <p:spPr>
          <a:xfrm>
            <a:off x="636615" y="5131235"/>
            <a:ext cx="11188931"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Если введенный пароль не будет соответствовать установленному для учетной записи, то веб-портал отобразит следующее сообщение:</a:t>
            </a:r>
            <a:endParaRPr lang="en-US" dirty="0"/>
          </a:p>
        </p:txBody>
      </p:sp>
    </p:spTree>
    <p:extLst>
      <p:ext uri="{BB962C8B-B14F-4D97-AF65-F5344CB8AC3E}">
        <p14:creationId xmlns:p14="http://schemas.microsoft.com/office/powerpoint/2010/main" val="136159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711026" y="802527"/>
            <a:ext cx="3952875" cy="3267075"/>
          </a:xfrm>
          <a:prstGeom prst="rect">
            <a:avLst/>
          </a:prstGeom>
        </p:spPr>
      </p:pic>
      <p:sp>
        <p:nvSpPr>
          <p:cNvPr id="5" name="Прямоугольник 4"/>
          <p:cNvSpPr/>
          <p:nvPr/>
        </p:nvSpPr>
        <p:spPr>
          <a:xfrm>
            <a:off x="879936" y="4069602"/>
            <a:ext cx="10740043" cy="1200329"/>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При вводе неправильного пароля подряд 10 раз, веб-портал заблокирует возможность входа на 1 час, для восстановления пароля нажмите на ссылку «Забыли пароль?» После нажатия отобразится форма для ввода ИНН пользователя для последующей отправки уведомления на электронную почту со ссылкой для восстановления пароля.</a:t>
            </a:r>
            <a:endParaRPr lang="en-US" dirty="0"/>
          </a:p>
        </p:txBody>
      </p:sp>
      <p:pic>
        <p:nvPicPr>
          <p:cNvPr id="6" name="Рисунок 5" descr="C:\Users\aika\Downloads\joxi_screenshot_1508703189117.png"/>
          <p:cNvPicPr/>
          <p:nvPr/>
        </p:nvPicPr>
        <p:blipFill>
          <a:blip r:embed="rId3">
            <a:extLst>
              <a:ext uri="{28A0092B-C50C-407E-A947-70E740481C1C}">
                <a14:useLocalDpi xmlns:a14="http://schemas.microsoft.com/office/drawing/2010/main" val="0"/>
              </a:ext>
            </a:extLst>
          </a:blip>
          <a:srcRect/>
          <a:stretch>
            <a:fillRect/>
          </a:stretch>
        </p:blipFill>
        <p:spPr bwMode="auto">
          <a:xfrm>
            <a:off x="2783753" y="5269931"/>
            <a:ext cx="5940425" cy="1017270"/>
          </a:xfrm>
          <a:prstGeom prst="rect">
            <a:avLst/>
          </a:prstGeom>
          <a:noFill/>
          <a:ln>
            <a:noFill/>
          </a:ln>
        </p:spPr>
      </p:pic>
    </p:spTree>
    <p:extLst>
      <p:ext uri="{BB962C8B-B14F-4D97-AF65-F5344CB8AC3E}">
        <p14:creationId xmlns:p14="http://schemas.microsoft.com/office/powerpoint/2010/main" val="295387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1781" y="1032120"/>
            <a:ext cx="10731731" cy="923330"/>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Перейдите в указанную ранее Вами почту и перейдите по полученной ссылке. После перехода по указанной ссылке отобразится сообщение и будет выслано сообщение со сгенерированным временным паролем и инструкцией по смене пароля.</a:t>
            </a:r>
            <a:endParaRPr lang="en-US" dirty="0"/>
          </a:p>
        </p:txBody>
      </p:sp>
      <p:pic>
        <p:nvPicPr>
          <p:cNvPr id="6" name="Рисунок 5" descr="C:\Users\aika\Downloads\joxi_screenshot_1508703288042.png"/>
          <p:cNvPicPr/>
          <p:nvPr/>
        </p:nvPicPr>
        <p:blipFill>
          <a:blip r:embed="rId2">
            <a:extLst>
              <a:ext uri="{28A0092B-C50C-407E-A947-70E740481C1C}">
                <a14:useLocalDpi xmlns:a14="http://schemas.microsoft.com/office/drawing/2010/main" val="0"/>
              </a:ext>
            </a:extLst>
          </a:blip>
          <a:srcRect/>
          <a:stretch>
            <a:fillRect/>
          </a:stretch>
        </p:blipFill>
        <p:spPr bwMode="auto">
          <a:xfrm>
            <a:off x="2747038" y="2015425"/>
            <a:ext cx="5940425" cy="2187575"/>
          </a:xfrm>
          <a:prstGeom prst="rect">
            <a:avLst/>
          </a:prstGeom>
          <a:noFill/>
          <a:ln>
            <a:noFill/>
          </a:ln>
        </p:spPr>
      </p:pic>
    </p:spTree>
    <p:extLst>
      <p:ext uri="{BB962C8B-B14F-4D97-AF65-F5344CB8AC3E}">
        <p14:creationId xmlns:p14="http://schemas.microsoft.com/office/powerpoint/2010/main" val="31495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57423" y="1035974"/>
            <a:ext cx="9800706" cy="1477328"/>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Для </a:t>
            </a:r>
            <a:r>
              <a:rPr lang="ru-RU" b="1" dirty="0">
                <a:latin typeface="Times New Roman" panose="02020603050405020304" pitchFamily="18" charset="0"/>
                <a:cs typeface="Times New Roman" panose="02020603050405020304" pitchFamily="18" charset="0"/>
              </a:rPr>
              <a:t>прохождения регистрации пользователя в системе государственных закупок посредством ручного ввода данных и последующего согласования заявки на регистрацию с Агентством по государственным закупкам товаров, работ и услуг При Правительстве Республики Таджикистан необходимо на форме осуществления входа на портал пройти по гиперссылке «Зарегистрироваться»</a:t>
            </a:r>
            <a:endParaRPr lang="en-US" b="1" dirty="0">
              <a:latin typeface="Times New Roman" panose="02020603050405020304" pitchFamily="18" charset="0"/>
              <a:cs typeface="Times New Roman" panose="02020603050405020304" pitchFamily="18" charset="0"/>
            </a:endParaRPr>
          </a:p>
        </p:txBody>
      </p:sp>
      <p:grpSp>
        <p:nvGrpSpPr>
          <p:cNvPr id="2" name="Группа 1"/>
          <p:cNvGrpSpPr/>
          <p:nvPr/>
        </p:nvGrpSpPr>
        <p:grpSpPr>
          <a:xfrm>
            <a:off x="925395" y="2766494"/>
            <a:ext cx="9917258" cy="3678113"/>
            <a:chOff x="925395" y="2766494"/>
            <a:chExt cx="9917258" cy="3678113"/>
          </a:xfrm>
        </p:grpSpPr>
        <p:pic>
          <p:nvPicPr>
            <p:cNvPr id="4" name="Рисунок 3"/>
            <p:cNvPicPr>
              <a:picLocks noChangeAspect="1"/>
            </p:cNvPicPr>
            <p:nvPr/>
          </p:nvPicPr>
          <p:blipFill>
            <a:blip r:embed="rId2"/>
            <a:stretch>
              <a:fillRect/>
            </a:stretch>
          </p:blipFill>
          <p:spPr>
            <a:xfrm>
              <a:off x="925395" y="2766494"/>
              <a:ext cx="4727260" cy="3678113"/>
            </a:xfrm>
            <a:prstGeom prst="rect">
              <a:avLst/>
            </a:prstGeom>
          </p:spPr>
        </p:pic>
        <p:pic>
          <p:nvPicPr>
            <p:cNvPr id="17" name="Рисунок 16"/>
            <p:cNvPicPr>
              <a:picLocks noChangeAspect="1"/>
            </p:cNvPicPr>
            <p:nvPr/>
          </p:nvPicPr>
          <p:blipFill>
            <a:blip r:embed="rId3"/>
            <a:stretch>
              <a:fillRect/>
            </a:stretch>
          </p:blipFill>
          <p:spPr>
            <a:xfrm>
              <a:off x="6203978" y="3291100"/>
              <a:ext cx="4638675" cy="2628900"/>
            </a:xfrm>
            <a:prstGeom prst="rect">
              <a:avLst/>
            </a:prstGeom>
          </p:spPr>
        </p:pic>
      </p:grpSp>
    </p:spTree>
    <p:extLst>
      <p:ext uri="{BB962C8B-B14F-4D97-AF65-F5344CB8AC3E}">
        <p14:creationId xmlns:p14="http://schemas.microsoft.com/office/powerpoint/2010/main" val="281393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79535" y="328006"/>
            <a:ext cx="6982404"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На форме регистрации пользователя необходимо заполнить поля:</a:t>
            </a:r>
            <a:endParaRPr lang="en-US"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78674" y="963756"/>
            <a:ext cx="11201400" cy="5429250"/>
          </a:xfrm>
          <a:prstGeom prst="rect">
            <a:avLst/>
          </a:prstGeom>
        </p:spPr>
      </p:pic>
    </p:spTree>
    <p:extLst>
      <p:ext uri="{BB962C8B-B14F-4D97-AF65-F5344CB8AC3E}">
        <p14:creationId xmlns:p14="http://schemas.microsoft.com/office/powerpoint/2010/main" val="368202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774700"/>
            <a:ext cx="10515600" cy="1325563"/>
          </a:xfrm>
        </p:spPr>
        <p:txBody>
          <a:bodyPr>
            <a:normAutofit/>
          </a:bodyPr>
          <a:lstStyle/>
          <a:p>
            <a:pPr algn="just"/>
            <a:r>
              <a:rPr lang="en-US" sz="18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Перед </a:t>
            </a:r>
            <a:r>
              <a:rPr lang="ru-RU" sz="2000" dirty="0">
                <a:latin typeface="Times New Roman" panose="02020603050405020304" pitchFamily="18" charset="0"/>
                <a:cs typeface="Times New Roman" panose="02020603050405020304" pitchFamily="18" charset="0"/>
              </a:rPr>
              <a:t>нажатием на кнопку «Отправить» пользователю необходимо принять условия пользовательского соглашения</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После нажатия на кнопку «Отправить» система автоматически </a:t>
            </a:r>
            <a:r>
              <a:rPr lang="ru-RU" sz="2000" dirty="0" smtClean="0">
                <a:latin typeface="Times New Roman" panose="02020603050405020304" pitchFamily="18" charset="0"/>
                <a:cs typeface="Times New Roman" panose="02020603050405020304" pitchFamily="18" charset="0"/>
              </a:rPr>
              <a:t>отправит код активации на </a:t>
            </a:r>
            <a:r>
              <a:rPr lang="ru-RU" sz="2000" dirty="0">
                <a:latin typeface="Times New Roman" panose="02020603050405020304" pitchFamily="18" charset="0"/>
                <a:cs typeface="Times New Roman" panose="02020603050405020304" pitchFamily="18" charset="0"/>
              </a:rPr>
              <a:t>электронный адрес, указанный при регистрации пользователя, для активации </a:t>
            </a:r>
            <a:r>
              <a:rPr lang="ru-RU" sz="2000" dirty="0" smtClean="0">
                <a:latin typeface="Times New Roman" panose="02020603050405020304" pitchFamily="18" charset="0"/>
                <a:cs typeface="Times New Roman" panose="02020603050405020304" pitchFamily="18" charset="0"/>
              </a:rPr>
              <a:t>почты.</a:t>
            </a:r>
            <a:endParaRPr lang="en-US"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71525" y="2100263"/>
            <a:ext cx="10610850" cy="4333875"/>
          </a:xfrm>
          <a:prstGeom prst="rect">
            <a:avLst/>
          </a:prstGeom>
        </p:spPr>
      </p:pic>
    </p:spTree>
    <p:extLst>
      <p:ext uri="{BB962C8B-B14F-4D97-AF65-F5344CB8AC3E}">
        <p14:creationId xmlns:p14="http://schemas.microsoft.com/office/powerpoint/2010/main" val="284364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4558"/>
            <a:ext cx="10515600" cy="1325563"/>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форме активации почты, пользователю необходимо ввести код, полученный в уведомлении, и нажать на кнопку «Подтвердить»</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После того, как почта активирована, необходимо нажать на кнопку «Отправить заявку на регистрацию пользователя»</a:t>
            </a:r>
            <a:endParaRPr lang="en-US" sz="2000" dirty="0"/>
          </a:p>
        </p:txBody>
      </p:sp>
      <p:pic>
        <p:nvPicPr>
          <p:cNvPr id="6" name="Рисунок 5"/>
          <p:cNvPicPr>
            <a:picLocks noChangeAspect="1"/>
          </p:cNvPicPr>
          <p:nvPr/>
        </p:nvPicPr>
        <p:blipFill>
          <a:blip r:embed="rId2"/>
          <a:stretch>
            <a:fillRect/>
          </a:stretch>
        </p:blipFill>
        <p:spPr>
          <a:xfrm>
            <a:off x="838200" y="2275695"/>
            <a:ext cx="10763250" cy="3819525"/>
          </a:xfrm>
          <a:prstGeom prst="rect">
            <a:avLst/>
          </a:prstGeom>
        </p:spPr>
      </p:pic>
    </p:spTree>
    <p:extLst>
      <p:ext uri="{BB962C8B-B14F-4D97-AF65-F5344CB8AC3E}">
        <p14:creationId xmlns:p14="http://schemas.microsoft.com/office/powerpoint/2010/main" val="30263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016" y="822325"/>
            <a:ext cx="10440784" cy="815282"/>
          </a:xfrm>
        </p:spPr>
        <p:txBody>
          <a:bodyPr>
            <a:noAutofit/>
          </a:bodyPr>
          <a:lstStyle/>
          <a:p>
            <a:r>
              <a:rPr lang="en-US" sz="18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После </a:t>
            </a:r>
            <a:r>
              <a:rPr lang="ru-RU" sz="2400" dirty="0">
                <a:latin typeface="Times New Roman" panose="02020603050405020304" pitchFamily="18" charset="0"/>
                <a:cs typeface="Times New Roman" panose="02020603050405020304" pitchFamily="18" charset="0"/>
              </a:rPr>
              <a:t>того, как заявка на регистрацию пользователя отправлена на согласование в АГЗ РТ, статус заявке присваивается «На подтверждении</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99395" y="2121304"/>
            <a:ext cx="10868025" cy="3829050"/>
          </a:xfrm>
          <a:prstGeom prst="rect">
            <a:avLst/>
          </a:prstGeom>
        </p:spPr>
      </p:pic>
    </p:spTree>
    <p:extLst>
      <p:ext uri="{BB962C8B-B14F-4D97-AF65-F5344CB8AC3E}">
        <p14:creationId xmlns:p14="http://schemas.microsoft.com/office/powerpoint/2010/main" val="1213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906" y="746397"/>
            <a:ext cx="10515600" cy="690591"/>
          </a:xfrm>
        </p:spPr>
        <p:txBody>
          <a:bodyPr>
            <a:normAutofit/>
          </a:bodyPr>
          <a:lstStyle/>
          <a:p>
            <a:r>
              <a:rPr lang="en-US"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Примечание</a:t>
            </a:r>
            <a:r>
              <a:rPr lang="ru-RU" sz="1800" dirty="0">
                <a:latin typeface="Times New Roman" panose="02020603050405020304" pitchFamily="18" charset="0"/>
                <a:cs typeface="Times New Roman" panose="02020603050405020304" pitchFamily="18" charset="0"/>
              </a:rPr>
              <a:t>. При назначении пароля система осуществляет проверку на количество символов: не менее 8 и не более 20 символов и содержащий не менее 1 буквы и 1 цифры.</a:t>
            </a:r>
            <a:endParaRPr lang="en-US" sz="1800"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732906" y="5819775"/>
            <a:ext cx="10515600" cy="5538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Итак с регистрацию пользователя мы закончили, пришло время зарегистрировать нашу организацию.</a:t>
            </a:r>
            <a:endParaRPr lang="en-US" sz="1900"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2036705" y="1358697"/>
            <a:ext cx="7553325" cy="4326226"/>
            <a:chOff x="2036705" y="1358697"/>
            <a:chExt cx="7553325" cy="4326226"/>
          </a:xfrm>
        </p:grpSpPr>
        <p:pic>
          <p:nvPicPr>
            <p:cNvPr id="8" name="Рисунок 7"/>
            <p:cNvPicPr>
              <a:picLocks noChangeAspect="1"/>
            </p:cNvPicPr>
            <p:nvPr/>
          </p:nvPicPr>
          <p:blipFill>
            <a:blip r:embed="rId2"/>
            <a:stretch>
              <a:fillRect/>
            </a:stretch>
          </p:blipFill>
          <p:spPr>
            <a:xfrm>
              <a:off x="2036705" y="1358697"/>
              <a:ext cx="7553325" cy="2162175"/>
            </a:xfrm>
            <a:prstGeom prst="rect">
              <a:avLst/>
            </a:prstGeom>
          </p:spPr>
        </p:pic>
        <p:grpSp>
          <p:nvGrpSpPr>
            <p:cNvPr id="9" name="Группа 8"/>
            <p:cNvGrpSpPr/>
            <p:nvPr/>
          </p:nvGrpSpPr>
          <p:grpSpPr>
            <a:xfrm>
              <a:off x="2039476" y="3520872"/>
              <a:ext cx="7550554" cy="2164051"/>
              <a:chOff x="2097666" y="4099300"/>
              <a:chExt cx="7550554" cy="2164051"/>
            </a:xfrm>
          </p:grpSpPr>
          <p:pic>
            <p:nvPicPr>
              <p:cNvPr id="10" name="Рисунок 9"/>
              <p:cNvPicPr>
                <a:picLocks noChangeAspect="1"/>
              </p:cNvPicPr>
              <p:nvPr/>
            </p:nvPicPr>
            <p:blipFill>
              <a:blip r:embed="rId3"/>
              <a:stretch>
                <a:fillRect/>
              </a:stretch>
            </p:blipFill>
            <p:spPr>
              <a:xfrm>
                <a:off x="2097666" y="4099300"/>
                <a:ext cx="7550554" cy="2164051"/>
              </a:xfrm>
              <a:prstGeom prst="rect">
                <a:avLst/>
              </a:prstGeom>
            </p:spPr>
          </p:pic>
          <p:pic>
            <p:nvPicPr>
              <p:cNvPr id="11" name="Рисунок 10"/>
              <p:cNvPicPr>
                <a:picLocks noChangeAspect="1"/>
              </p:cNvPicPr>
              <p:nvPr/>
            </p:nvPicPr>
            <p:blipFill>
              <a:blip r:embed="rId4"/>
              <a:stretch>
                <a:fillRect/>
              </a:stretch>
            </p:blipFill>
            <p:spPr>
              <a:xfrm>
                <a:off x="5084272" y="5072149"/>
                <a:ext cx="895350" cy="152400"/>
              </a:xfrm>
              <a:prstGeom prst="rect">
                <a:avLst/>
              </a:prstGeom>
            </p:spPr>
          </p:pic>
          <p:pic>
            <p:nvPicPr>
              <p:cNvPr id="12" name="Рисунок 11"/>
              <p:cNvPicPr>
                <a:picLocks noChangeAspect="1"/>
              </p:cNvPicPr>
              <p:nvPr/>
            </p:nvPicPr>
            <p:blipFill>
              <a:blip r:embed="rId4"/>
              <a:stretch>
                <a:fillRect/>
              </a:stretch>
            </p:blipFill>
            <p:spPr>
              <a:xfrm>
                <a:off x="5084272" y="5496775"/>
                <a:ext cx="895350" cy="152400"/>
              </a:xfrm>
              <a:prstGeom prst="rect">
                <a:avLst/>
              </a:prstGeom>
            </p:spPr>
          </p:pic>
        </p:grpSp>
      </p:grpSp>
    </p:spTree>
    <p:extLst>
      <p:ext uri="{BB962C8B-B14F-4D97-AF65-F5344CB8AC3E}">
        <p14:creationId xmlns:p14="http://schemas.microsoft.com/office/powerpoint/2010/main" val="65839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388" y="780761"/>
            <a:ext cx="10383982" cy="1887624"/>
          </a:xfrm>
        </p:spPr>
        <p:txBody>
          <a:bodyPr>
            <a:noAutofit/>
          </a:bodyPr>
          <a:lstStyle/>
          <a:p>
            <a:r>
              <a:rPr lang="ru-RU" sz="1600" b="1" dirty="0" smtClean="0">
                <a:latin typeface="Times New Roman" panose="02020603050405020304" pitchFamily="18" charset="0"/>
                <a:cs typeface="Times New Roman" panose="02020603050405020304" pitchFamily="18" charset="0"/>
              </a:rPr>
              <a:t>				Регистрация </a:t>
            </a:r>
            <a:r>
              <a:rPr lang="ru-RU" sz="1600" b="1" dirty="0">
                <a:latin typeface="Times New Roman" panose="02020603050405020304" pitchFamily="18" charset="0"/>
                <a:cs typeface="Times New Roman" panose="02020603050405020304" pitchFamily="18" charset="0"/>
              </a:rPr>
              <a:t>организации (ручная</a:t>
            </a:r>
            <a:r>
              <a:rPr lang="ru-RU" sz="1600" b="1" dirty="0" smtClean="0">
                <a:latin typeface="Times New Roman" panose="02020603050405020304" pitchFamily="18" charset="0"/>
                <a:cs typeface="Times New Roman" panose="02020603050405020304" pitchFamily="18" charset="0"/>
              </a:rPr>
              <a:t>)</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Для </a:t>
            </a:r>
            <a:r>
              <a:rPr lang="ru-RU" sz="1800" dirty="0">
                <a:latin typeface="Times New Roman" panose="02020603050405020304" pitchFamily="18" charset="0"/>
                <a:cs typeface="Times New Roman" panose="02020603050405020304" pitchFamily="18" charset="0"/>
              </a:rPr>
              <a:t>прохождения регистрации организации в системе государственных закупок с посредством ручного ввода данных и последующего согласования заявки на регистрацию с Агентством по государственным закупкам товаров, работ и услуг При Правительстве Республики Таджикистан необходимо нажать на кнопку «Зарегистрировать организацию» на форме просмотра заявки на регистрацию </a:t>
            </a:r>
            <a:r>
              <a:rPr lang="ru-RU" sz="1800" dirty="0" smtClean="0">
                <a:latin typeface="Times New Roman" panose="02020603050405020304" pitchFamily="18" charset="0"/>
                <a:cs typeface="Times New Roman" panose="02020603050405020304" pitchFamily="18" charset="0"/>
              </a:rPr>
              <a:t>пользователя.</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Зарегистрировать </a:t>
            </a:r>
            <a:r>
              <a:rPr lang="ru-RU" sz="1800" dirty="0">
                <a:latin typeface="Times New Roman" panose="02020603050405020304" pitchFamily="18" charset="0"/>
                <a:cs typeface="Times New Roman" panose="02020603050405020304" pitchFamily="18" charset="0"/>
              </a:rPr>
              <a:t>организацию также возможно после того, как  будет подтверждена заявка на регистрацию пользователя. Для этого после того, как пользователь назначит пароль для входа в систему и авторизуется, в личном кабинете необходимо пройти по гиперссылке «Зарегистрироваться»</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927388" y="3046008"/>
            <a:ext cx="10125075" cy="3209925"/>
          </a:xfrm>
          <a:prstGeom prst="rect">
            <a:avLst/>
          </a:prstGeom>
        </p:spPr>
      </p:pic>
    </p:spTree>
    <p:extLst>
      <p:ext uri="{BB962C8B-B14F-4D97-AF65-F5344CB8AC3E}">
        <p14:creationId xmlns:p14="http://schemas.microsoft.com/office/powerpoint/2010/main" val="18004222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816</Words>
  <Application>Microsoft Office PowerPoint</Application>
  <PresentationFormat>Широкоэкранный</PresentationFormat>
  <Paragraphs>51</Paragraphs>
  <Slides>29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Calibri Light</vt:lpstr>
      <vt:lpstr>Cambria</vt:lpstr>
      <vt:lpstr>Times New Roman</vt:lpstr>
      <vt:lpstr>Тема Office</vt:lpstr>
      <vt:lpstr>Агентство по государственным закупкам товаров, работ и услуг при Правительстве Республики Таджикистан   Руководство по регистрации на веб-портале государственных закупок   http://eprocurement.gov.tj</vt:lpstr>
      <vt:lpstr>Презентация PowerPoint</vt:lpstr>
      <vt:lpstr>Презентация PowerPoint</vt:lpstr>
      <vt:lpstr>Презентация PowerPoint</vt:lpstr>
      <vt:lpstr> Перед нажатием на кнопку «Отправить» пользователю необходимо принять условия пользовательского соглашения. После нажатия на кнопку «Отправить» система автоматически отправит код активации на электронный адрес, указанный при регистрации пользователя, для активации почты.</vt:lpstr>
      <vt:lpstr> На форме активации почты, пользователю необходимо ввести код, полученный в уведомлении, и нажать на кнопку «Подтвердить» После того, как почта активирована, необходимо нажать на кнопку «Отправить заявку на регистрацию пользователя»</vt:lpstr>
      <vt:lpstr> После того, как заявка на регистрацию пользователя отправлена на согласование в АГЗ РТ, статус заявке присваивается «На подтверждении».</vt:lpstr>
      <vt:lpstr> Примечание. При назначении пароля система осуществляет проверку на количество символов: не менее 8 и не более 20 символов и содержащий не менее 1 буквы и 1 цифры.</vt:lpstr>
      <vt:lpstr>    Регистрация организации (ручная)   Для прохождения регистрации организации в системе государственных закупок с посредством ручного ввода данных и последующего согласования заявки на регистрацию с Агентством по государственным закупкам товаров, работ и услуг При Правительстве Республики Таджикистан необходимо нажать на кнопку «Зарегистрировать организацию» на форме просмотра заявки на регистрацию пользователя.  Зарегистрировать организацию также возможно после того, как  будет подтверждена заявка на регистрацию пользователя. Для этого после того, как пользователь назначит пароль для входа в систему и авторизуется, в личном кабинете необходимо пройти по гиперссылке «Зарегистрироваться» </vt:lpstr>
      <vt:lpstr>На форме регистрации участника необходимо заполнить поля и принять условия соглашения участника.</vt:lpstr>
      <vt:lpstr>Презентация PowerPoint</vt:lpstr>
      <vt:lpstr>Презентация PowerPoint</vt:lpstr>
      <vt:lpstr>После того, как заявка на регистрацию участника отправлена на согласование в АГЗ РТ, статус заявке присваивается «На подтверждении»  Примечание. В случае, если заявка на регистрацию участника будет отклонена АГЗ РТ, пользователю необходимо будет пройти процедуру регистрации организации повторно.  После того, как заявка участника подтверждена АГЗ РТ, пользователю на электронный адрес осуществляется отправка уведомления о подтверждении заявки. Пользователю становятся доступными функции, согласно выбранных ролей при регистрации организации.  Отправка заявки пользователя (сотрудника) зарегистрированной организации  В случае, если пользователь только проходит регистрацию на портале, однако организация, сотрудником которой он является, уже зарегистрирована в системе, для этого необходимо пройти процедуру регистрации пользователя. Статус заявки на регистрацию пользователя должен быть «Подтвержден». После чего требуется авторизоваться. В личном кабинете пользователю необходимо пройти по ссылке «Отправить заявку сотрудника в организацию»</vt:lpstr>
      <vt:lpstr>После чего требуется ввести ИНН зарегистрированной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РЕГИСТРАЦИЯ ОРГАНИЗАЦИИ В СИСТЕМЕ …</dc:title>
  <dc:creator>Расул Толибов</dc:creator>
  <cp:lastModifiedBy>Расул Толибов</cp:lastModifiedBy>
  <cp:revision>31</cp:revision>
  <dcterms:created xsi:type="dcterms:W3CDTF">2018-05-15T06:02:49Z</dcterms:created>
  <dcterms:modified xsi:type="dcterms:W3CDTF">2018-05-17T03:28:03Z</dcterms:modified>
</cp:coreProperties>
</file>